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Poppins"/>
      <p:regular r:id="rId17"/>
      <p:bold r:id="rId18"/>
      <p:italic r:id="rId19"/>
      <p:boldItalic r:id="rId20"/>
    </p:embeddedFont>
    <p:embeddedFont>
      <p:font typeface="Lato"/>
      <p:regular r:id="rId21"/>
      <p:bold r:id="rId22"/>
      <p:italic r:id="rId23"/>
      <p:boldItalic r:id="rId24"/>
    </p:embeddedFont>
    <p:embeddedFont>
      <p:font typeface="Poppins Medium"/>
      <p:regular r:id="rId25"/>
      <p:bold r:id="rId26"/>
      <p:italic r:id="rId27"/>
      <p:boldItalic r:id="rId28"/>
    </p:embeddedFont>
    <p:embeddedFont>
      <p:font typeface="Nunito Sans SemiBold"/>
      <p:regular r:id="rId29"/>
      <p:bold r:id="rId30"/>
      <p:italic r:id="rId31"/>
      <p:boldItalic r:id="rId32"/>
    </p:embeddedFont>
    <p:embeddedFont>
      <p:font typeface="Poppins SemiBold"/>
      <p:regular r:id="rId33"/>
      <p:bold r:id="rId34"/>
      <p:italic r:id="rId35"/>
      <p:boldItalic r:id="rId36"/>
    </p:embeddedFont>
    <p:embeddedFont>
      <p:font typeface="Nuni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Italic.fntdata"/><Relationship Id="rId20" Type="http://schemas.openxmlformats.org/officeDocument/2006/relationships/font" Target="fonts/Poppins-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Medium-bold.fntdata"/><Relationship Id="rId25" Type="http://schemas.openxmlformats.org/officeDocument/2006/relationships/font" Target="fonts/PoppinsMedium-regular.fntdata"/><Relationship Id="rId28" Type="http://schemas.openxmlformats.org/officeDocument/2006/relationships/font" Target="fonts/PoppinsMedium-boldItalic.fntdata"/><Relationship Id="rId27" Type="http://schemas.openxmlformats.org/officeDocument/2006/relationships/font" Target="fonts/Poppi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Sans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SemiBold-italic.fntdata"/><Relationship Id="rId30" Type="http://schemas.openxmlformats.org/officeDocument/2006/relationships/font" Target="fonts/NunitoSansSemiBold-bold.fntdata"/><Relationship Id="rId11" Type="http://schemas.openxmlformats.org/officeDocument/2006/relationships/slide" Target="slides/slide5.xml"/><Relationship Id="rId33" Type="http://schemas.openxmlformats.org/officeDocument/2006/relationships/font" Target="fonts/PoppinsSemiBold-regular.fntdata"/><Relationship Id="rId10" Type="http://schemas.openxmlformats.org/officeDocument/2006/relationships/slide" Target="slides/slide4.xml"/><Relationship Id="rId32" Type="http://schemas.openxmlformats.org/officeDocument/2006/relationships/font" Target="fonts/NunitoSansSemiBold-boldItalic.fntdata"/><Relationship Id="rId13" Type="http://schemas.openxmlformats.org/officeDocument/2006/relationships/slide" Target="slides/slide7.xml"/><Relationship Id="rId35" Type="http://schemas.openxmlformats.org/officeDocument/2006/relationships/font" Target="fonts/PoppinsSemiBold-italic.fntdata"/><Relationship Id="rId12" Type="http://schemas.openxmlformats.org/officeDocument/2006/relationships/slide" Target="slides/slide6.xml"/><Relationship Id="rId34" Type="http://schemas.openxmlformats.org/officeDocument/2006/relationships/font" Target="fonts/PoppinsSemiBold-bold.fntdata"/><Relationship Id="rId15" Type="http://schemas.openxmlformats.org/officeDocument/2006/relationships/slide" Target="slides/slide9.xml"/><Relationship Id="rId37" Type="http://schemas.openxmlformats.org/officeDocument/2006/relationships/font" Target="fonts/NunitoSans-regular.fntdata"/><Relationship Id="rId14" Type="http://schemas.openxmlformats.org/officeDocument/2006/relationships/slide" Target="slides/slide8.xml"/><Relationship Id="rId36" Type="http://schemas.openxmlformats.org/officeDocument/2006/relationships/font" Target="fonts/PoppinsSemiBold-boldItalic.fntdata"/><Relationship Id="rId17" Type="http://schemas.openxmlformats.org/officeDocument/2006/relationships/font" Target="fonts/Poppins-regular.fntdata"/><Relationship Id="rId39" Type="http://schemas.openxmlformats.org/officeDocument/2006/relationships/font" Target="fonts/NunitoSans-italic.fntdata"/><Relationship Id="rId16" Type="http://schemas.openxmlformats.org/officeDocument/2006/relationships/slide" Target="slides/slide10.xml"/><Relationship Id="rId38" Type="http://schemas.openxmlformats.org/officeDocument/2006/relationships/font" Target="fonts/NunitoSans-bold.fntdata"/><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bdba4464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bdba4464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(Tyler) </a:t>
            </a:r>
            <a:r>
              <a:rPr lang="en" sz="1200">
                <a:solidFill>
                  <a:schemeClr val="dk1"/>
                </a:solidFill>
                <a:highlight>
                  <a:srgbClr val="FFFFFF"/>
                </a:highlight>
                <a:latin typeface="Lato"/>
                <a:ea typeface="Lato"/>
                <a:cs typeface="Lato"/>
                <a:sym typeface="Lato"/>
              </a:rPr>
              <a:t>Hello everyone, thank you for having us. We’re from the StrokeShield Analytics data science consulting team focused on turning healthcare data into actionable prevention strategies. Today, we’ll walk you through what we learned from your patient data, the risks we identified, and the data quality issues you’ll want to address before building a stroke prediction model.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c7b2040f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c7b2040f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dba44642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bdba44642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 Rian) Stroke is not only a major cause of death — it’s also one of the most preventable major health events. For insurers, this creates a huge opportunity: identifying high-risk members early allows for targeted interventions that reduce both human and financial costs. Before building any predictive model, though, we must first focus on understanding the data and making sure it will not mislead 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bdba44642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bdba44642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(Madeleine) The dataset includes individual patient records with 11 different features, including demographic and clinical risk factors such as age, BMI, hypertension, heart disease, and smoking status, as well as a binary stroke outcome.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bdba4464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bdba4464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(Rian) Right away, we noticed a major modeling challenge in the form of the “Unknown” smoking status. When looking at the data card on Kaggle, “Unknown” was used to signify that the information was unavailable for the patient. Therefore, we must treat all instances of “Unknown” as missing data. As such, we converted all the “Unknown” values to null for the rest of our analysis. We then found that the smoking status column contains 1544 null values, which is approximately 30% of the entire column. Therefore, we cannot reliably assess smoking status as a factor of stroke risk, given that we are missing such a large portion of the data.</a:t>
            </a:r>
            <a:endParaRPr sz="1200">
              <a:solidFill>
                <a:schemeClr val="dk1"/>
              </a:solidFill>
              <a:highlight>
                <a:srgbClr val="FFFFFF"/>
              </a:highlight>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Additionally, the BMI column contains 201 null values which is approximately 4% of the entire column. This is also missing data, but as Python/NumPy automatically handle NaN values and only a small portion of this data is absent, we can still proceed with analysis.</a:t>
            </a:r>
            <a:endParaRPr sz="1200">
              <a:solidFill>
                <a:schemeClr val="dk1"/>
              </a:solidFill>
              <a:highlight>
                <a:srgbClr val="FFFFFF"/>
              </a:highlight>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Lato"/>
                <a:ea typeface="Lato"/>
                <a:cs typeface="Lato"/>
                <a:sym typeface="Lato"/>
              </a:rPr>
              <a:t>We also checked for impossible values and found non. There are ages like 1.24 and 0.74, but these </a:t>
            </a:r>
            <a:r>
              <a:rPr lang="en" sz="1200">
                <a:solidFill>
                  <a:schemeClr val="dk1"/>
                </a:solidFill>
                <a:highlight>
                  <a:srgbClr val="FFFFFF"/>
                </a:highlight>
                <a:latin typeface="Lato"/>
                <a:ea typeface="Lato"/>
                <a:cs typeface="Lato"/>
                <a:sym typeface="Lato"/>
              </a:rPr>
              <a:t>represent  a clinical convention for reporting age. For example, 0.72 years means that the patient is approximately 8.6 months old. These ages essentially provide an accurate age representation of minors.</a:t>
            </a:r>
            <a:endParaRPr sz="1200">
              <a:solidFill>
                <a:schemeClr val="dk1"/>
              </a:solidFill>
              <a:highlight>
                <a:srgbClr val="FFFFFF"/>
              </a:highlight>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bdba44642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bdba44642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 We first tried to break down the data by sectioning it into commonly recognized life stage groups. </a:t>
            </a:r>
            <a:r>
              <a:rPr lang="en"/>
              <a:t>Stroke rates tend to remain very low in early life stages, increase moderately in middle adulthood, and then rise sharply in older adulthood. The jump between Young Adult and Middle Adult groups (age 40) is the most dramatic, </a:t>
            </a:r>
            <a:r>
              <a:rPr lang="en"/>
              <a:t>increasing</a:t>
            </a:r>
            <a:r>
              <a:rPr lang="en"/>
              <a:t> by a factor of about 8. Good for communicating risk to a general audience.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c7b2040f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c7b2040f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(Rian) We then tried using the World Health Organization standard for age classification. This would allow us to use groups with more serious clinical meaning. As you can see, the results give use more accurate findings for </a:t>
            </a:r>
            <a:r>
              <a:rPr lang="en"/>
              <a:t>younger</a:t>
            </a:r>
            <a:r>
              <a:rPr lang="en"/>
              <a:t> age groups, although it should be noted that in this data set there are still only 1 stroke case in each of the two beginning young groups. O</a:t>
            </a:r>
            <a:r>
              <a:rPr lang="en"/>
              <a:t>verall</a:t>
            </a:r>
            <a:r>
              <a:rPr lang="en"/>
              <a:t> this is quite similar to the last age grouping, although we did find the older age groupings to be a little more robust, it still has many of the same issues, especially for older age groups, still having uneven bin distribution and broad adult categories. We still felt we could do better, </a:t>
            </a:r>
            <a:r>
              <a:rPr lang="en"/>
              <a:t>which</a:t>
            </a:r>
            <a:r>
              <a:rPr lang="en"/>
              <a:t> leads us to our final age grouping.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c76ff373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c76ff373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(Madeleine) When organizing age into decade-based categories, we can obtain a more nuanced understanding of stroke rate over the years. There remains an observable increase in stroke cases beginning in the 50-59 category; however, it gradually increases as age progresses, unlike what is seen in the other two age-grouping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we </a:t>
            </a:r>
            <a:r>
              <a:rPr lang="en"/>
              <a:t>decided to go with the decade-based grouping analysis because</a:t>
            </a:r>
            <a:r>
              <a:rPr lang="en"/>
              <a:t>:</a:t>
            </a:r>
            <a:endParaRPr/>
          </a:p>
          <a:p>
            <a:pPr indent="-298450" lvl="0" marL="457200" rtl="0" algn="l">
              <a:spcBef>
                <a:spcPts val="0"/>
              </a:spcBef>
              <a:spcAft>
                <a:spcPts val="0"/>
              </a:spcAft>
              <a:buSzPts val="1100"/>
              <a:buChar char="-"/>
            </a:pPr>
            <a:r>
              <a:rPr lang="en"/>
              <a:t>Decade-based categories have more evenly distributed sample sizes, reducing class imbalance.</a:t>
            </a:r>
            <a:endParaRPr/>
          </a:p>
          <a:p>
            <a:pPr indent="-298450" lvl="0" marL="457200" rtl="0" algn="l">
              <a:spcBef>
                <a:spcPts val="0"/>
              </a:spcBef>
              <a:spcAft>
                <a:spcPts val="0"/>
              </a:spcAft>
              <a:buSzPts val="1100"/>
              <a:buChar char="-"/>
            </a:pPr>
            <a:r>
              <a:rPr lang="en"/>
              <a:t>A larger number of smaller bins provides a more detailed view of the data, and is therefore best for </a:t>
            </a:r>
            <a:r>
              <a:rPr lang="en"/>
              <a:t>analytical</a:t>
            </a:r>
            <a:r>
              <a:rPr lang="en"/>
              <a:t> </a:t>
            </a:r>
            <a:r>
              <a:rPr lang="en"/>
              <a:t>precision</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c76ff3736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c76ff3736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c76ff3736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c76ff3736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(Madeleine)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Limitations</a:t>
            </a:r>
            <a:endParaRPr/>
          </a:p>
          <a:p>
            <a:pPr indent="0" lvl="0" marL="0" rtl="0" algn="l">
              <a:spcBef>
                <a:spcPts val="0"/>
              </a:spcBef>
              <a:spcAft>
                <a:spcPts val="0"/>
              </a:spcAft>
              <a:buNone/>
            </a:pPr>
            <a:r>
              <a:rPr lang="en"/>
              <a:t>	</a:t>
            </a:r>
            <a:r>
              <a:rPr lang="en" sz="1200">
                <a:solidFill>
                  <a:schemeClr val="dk1"/>
                </a:solidFill>
                <a:highlight>
                  <a:srgbClr val="FFFFFF"/>
                </a:highlight>
                <a:latin typeface="Lato"/>
                <a:ea typeface="Lato"/>
                <a:cs typeface="Lato"/>
                <a:sym typeface="Lato"/>
              </a:rPr>
              <a:t>There are significantly more non-stroke cases (95%) than stroke cases (5%), which makes this dataset severely imbalanced. This negatively impacts any predictive model trained on this data, because it could become deceptively accurate.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56" name="Google Shape;56;p14"/>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7" name="Google Shape;57;p14"/>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58" name="Google Shape;58;p14"/>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59" name="Google Shape;59;p14"/>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60" name="Google Shape;60;p14"/>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61" name="Google Shape;61;p14"/>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62" name="Google Shape;62;p14"/>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65" name="Google Shape;65;p1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66" name="Google Shape;66;p15"/>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67" name="Google Shape;67;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8" name="Google Shape;68;p15"/>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69" name="Shape 69"/>
        <p:cNvGrpSpPr/>
        <p:nvPr/>
      </p:nvGrpSpPr>
      <p:grpSpPr>
        <a:xfrm>
          <a:off x="0" y="0"/>
          <a:ext cx="0" cy="0"/>
          <a:chOff x="0" y="0"/>
          <a:chExt cx="0" cy="0"/>
        </a:xfrm>
      </p:grpSpPr>
      <p:sp>
        <p:nvSpPr>
          <p:cNvPr id="70" name="Google Shape;70;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1" name="Google Shape;71;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72" name="Google Shape;72;p16"/>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73" name="Google Shape;73;p16"/>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74" name="Shape 74"/>
        <p:cNvGrpSpPr/>
        <p:nvPr/>
      </p:nvGrpSpPr>
      <p:grpSpPr>
        <a:xfrm>
          <a:off x="0" y="0"/>
          <a:ext cx="0" cy="0"/>
          <a:chOff x="0" y="0"/>
          <a:chExt cx="0" cy="0"/>
        </a:xfrm>
      </p:grpSpPr>
      <p:sp>
        <p:nvSpPr>
          <p:cNvPr id="75" name="Google Shape;75;p17"/>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76" name="Google Shape;76;p17"/>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7" name="Google Shape;77;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8" name="Google Shape;78;p17"/>
          <p:cNvSpPr/>
          <p:nvPr>
            <p:ph idx="2" type="pic"/>
          </p:nvPr>
        </p:nvSpPr>
        <p:spPr>
          <a:xfrm>
            <a:off x="1208525" y="1164275"/>
            <a:ext cx="1115700" cy="1118100"/>
          </a:xfrm>
          <a:prstGeom prst="roundRect">
            <a:avLst>
              <a:gd fmla="val 16667" name="adj"/>
            </a:avLst>
          </a:prstGeom>
          <a:noFill/>
          <a:ln>
            <a:noFill/>
          </a:ln>
        </p:spPr>
      </p:sp>
      <p:sp>
        <p:nvSpPr>
          <p:cNvPr id="79" name="Google Shape;79;p17"/>
          <p:cNvSpPr/>
          <p:nvPr>
            <p:ph idx="3" type="pic"/>
          </p:nvPr>
        </p:nvSpPr>
        <p:spPr>
          <a:xfrm>
            <a:off x="3079163" y="1164275"/>
            <a:ext cx="1115700" cy="1118100"/>
          </a:xfrm>
          <a:prstGeom prst="roundRect">
            <a:avLst>
              <a:gd fmla="val 16667" name="adj"/>
            </a:avLst>
          </a:prstGeom>
          <a:noFill/>
          <a:ln>
            <a:noFill/>
          </a:ln>
        </p:spPr>
      </p:sp>
      <p:sp>
        <p:nvSpPr>
          <p:cNvPr id="80" name="Google Shape;80;p17"/>
          <p:cNvSpPr/>
          <p:nvPr>
            <p:ph idx="4" type="pic"/>
          </p:nvPr>
        </p:nvSpPr>
        <p:spPr>
          <a:xfrm>
            <a:off x="4949788" y="1164275"/>
            <a:ext cx="1115700" cy="1118100"/>
          </a:xfrm>
          <a:prstGeom prst="roundRect">
            <a:avLst>
              <a:gd fmla="val 16667" name="adj"/>
            </a:avLst>
          </a:prstGeom>
          <a:noFill/>
          <a:ln>
            <a:noFill/>
          </a:ln>
        </p:spPr>
      </p:sp>
      <p:sp>
        <p:nvSpPr>
          <p:cNvPr id="81" name="Google Shape;81;p17"/>
          <p:cNvSpPr/>
          <p:nvPr>
            <p:ph idx="5" type="pic"/>
          </p:nvPr>
        </p:nvSpPr>
        <p:spPr>
          <a:xfrm>
            <a:off x="6820413" y="1164275"/>
            <a:ext cx="1115700" cy="1118100"/>
          </a:xfrm>
          <a:prstGeom prst="roundRect">
            <a:avLst>
              <a:gd fmla="val 16667" name="adj"/>
            </a:avLst>
          </a:prstGeom>
          <a:noFill/>
          <a:ln>
            <a:noFill/>
          </a:ln>
        </p:spPr>
      </p:sp>
      <p:sp>
        <p:nvSpPr>
          <p:cNvPr id="82" name="Google Shape;82;p17"/>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3" name="Google Shape;83;p17"/>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4" name="Google Shape;84;p17"/>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5" name="Google Shape;85;p17"/>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6" name="Google Shape;86;p17"/>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7" name="Google Shape;87;p17"/>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8" name="Google Shape;88;p17"/>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9" name="Google Shape;89;p17"/>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0" name="Google Shape;90;p17"/>
          <p:cNvSpPr/>
          <p:nvPr>
            <p:ph idx="16" type="pic"/>
          </p:nvPr>
        </p:nvSpPr>
        <p:spPr>
          <a:xfrm>
            <a:off x="3079163" y="2958825"/>
            <a:ext cx="1115700" cy="1118100"/>
          </a:xfrm>
          <a:prstGeom prst="roundRect">
            <a:avLst>
              <a:gd fmla="val 16667" name="adj"/>
            </a:avLst>
          </a:prstGeom>
          <a:noFill/>
          <a:ln>
            <a:noFill/>
          </a:ln>
        </p:spPr>
      </p:sp>
      <p:sp>
        <p:nvSpPr>
          <p:cNvPr id="91" name="Google Shape;91;p17"/>
          <p:cNvSpPr/>
          <p:nvPr>
            <p:ph idx="17" type="pic"/>
          </p:nvPr>
        </p:nvSpPr>
        <p:spPr>
          <a:xfrm>
            <a:off x="4949788" y="2958825"/>
            <a:ext cx="1115700" cy="1118100"/>
          </a:xfrm>
          <a:prstGeom prst="roundRect">
            <a:avLst>
              <a:gd fmla="val 16667" name="adj"/>
            </a:avLst>
          </a:prstGeom>
          <a:noFill/>
          <a:ln>
            <a:noFill/>
          </a:ln>
        </p:spPr>
      </p:sp>
      <p:sp>
        <p:nvSpPr>
          <p:cNvPr id="92" name="Google Shape;92;p17"/>
          <p:cNvSpPr/>
          <p:nvPr>
            <p:ph idx="18" type="pic"/>
          </p:nvPr>
        </p:nvSpPr>
        <p:spPr>
          <a:xfrm>
            <a:off x="6820413" y="2958825"/>
            <a:ext cx="1115700" cy="1118100"/>
          </a:xfrm>
          <a:prstGeom prst="roundRect">
            <a:avLst>
              <a:gd fmla="val 16667" name="adj"/>
            </a:avLst>
          </a:prstGeom>
          <a:noFill/>
          <a:ln>
            <a:noFill/>
          </a:ln>
        </p:spPr>
      </p:sp>
      <p:sp>
        <p:nvSpPr>
          <p:cNvPr id="93" name="Google Shape;93;p17"/>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4" name="Google Shape;94;p17"/>
          <p:cNvSpPr/>
          <p:nvPr>
            <p:ph idx="20" type="pic"/>
          </p:nvPr>
        </p:nvSpPr>
        <p:spPr>
          <a:xfrm>
            <a:off x="1208550" y="2958825"/>
            <a:ext cx="1115700" cy="1118100"/>
          </a:xfrm>
          <a:prstGeom prst="roundRect">
            <a:avLst>
              <a:gd fmla="val 16667" name="adj"/>
            </a:avLst>
          </a:prstGeom>
          <a:noFill/>
          <a:ln>
            <a:noFill/>
          </a:ln>
        </p:spPr>
      </p:sp>
      <p:sp>
        <p:nvSpPr>
          <p:cNvPr id="95" name="Google Shape;95;p17"/>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6" name="Google Shape;96;p17"/>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7" name="Google Shape;97;p17"/>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8" name="Google Shape;98;p17"/>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9" name="Google Shape;99;p17"/>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0" name="Google Shape;100;p17"/>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1" name="Google Shape;101;p17"/>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2" name="Google Shape;102;p17"/>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103" name="Shape 103"/>
        <p:cNvGrpSpPr/>
        <p:nvPr/>
      </p:nvGrpSpPr>
      <p:grpSpPr>
        <a:xfrm>
          <a:off x="0" y="0"/>
          <a:ext cx="0" cy="0"/>
          <a:chOff x="0" y="0"/>
          <a:chExt cx="0" cy="0"/>
        </a:xfrm>
      </p:grpSpPr>
      <p:sp>
        <p:nvSpPr>
          <p:cNvPr id="104" name="Google Shape;104;p18"/>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5" name="Google Shape;105;p18"/>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6" name="Google Shape;106;p18"/>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 name="Google Shape;107;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08" name="Google Shape;108;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09" name="Google Shape;109;p18"/>
          <p:cNvSpPr/>
          <p:nvPr>
            <p:ph idx="3" type="pic"/>
          </p:nvPr>
        </p:nvSpPr>
        <p:spPr>
          <a:xfrm>
            <a:off x="988450" y="2967538"/>
            <a:ext cx="1264200" cy="1258500"/>
          </a:xfrm>
          <a:prstGeom prst="roundRect">
            <a:avLst>
              <a:gd fmla="val 16718" name="adj"/>
            </a:avLst>
          </a:prstGeom>
          <a:noFill/>
          <a:ln>
            <a:noFill/>
          </a:ln>
        </p:spPr>
      </p:sp>
      <p:sp>
        <p:nvSpPr>
          <p:cNvPr id="110" name="Google Shape;110;p18"/>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1" name="Google Shape;111;p18"/>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2" name="Google Shape;112;p18"/>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13" name="Google Shape;113;p18"/>
          <p:cNvSpPr/>
          <p:nvPr>
            <p:ph idx="7" type="pic"/>
          </p:nvPr>
        </p:nvSpPr>
        <p:spPr>
          <a:xfrm>
            <a:off x="4685500" y="1169975"/>
            <a:ext cx="1264200" cy="1258500"/>
          </a:xfrm>
          <a:prstGeom prst="roundRect">
            <a:avLst>
              <a:gd fmla="val 16718" name="adj"/>
            </a:avLst>
          </a:prstGeom>
          <a:noFill/>
          <a:ln>
            <a:noFill/>
          </a:ln>
        </p:spPr>
      </p:sp>
      <p:sp>
        <p:nvSpPr>
          <p:cNvPr id="114" name="Google Shape;114;p18"/>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5" name="Google Shape;115;p18"/>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6" name="Google Shape;116;p18"/>
          <p:cNvSpPr/>
          <p:nvPr>
            <p:ph idx="13" type="pic"/>
          </p:nvPr>
        </p:nvSpPr>
        <p:spPr>
          <a:xfrm>
            <a:off x="4685500" y="2967538"/>
            <a:ext cx="1264200" cy="1258500"/>
          </a:xfrm>
          <a:prstGeom prst="roundRect">
            <a:avLst>
              <a:gd fmla="val 16718" name="adj"/>
            </a:avLst>
          </a:prstGeom>
          <a:noFill/>
          <a:ln>
            <a:noFill/>
          </a:ln>
        </p:spPr>
      </p:sp>
      <p:sp>
        <p:nvSpPr>
          <p:cNvPr id="117" name="Google Shape;117;p18"/>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8" name="Google Shape;118;p18"/>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9" name="Google Shape;119;p18"/>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20" name="Google Shape;120;p18"/>
          <p:cNvSpPr/>
          <p:nvPr>
            <p:ph idx="17" type="pic"/>
          </p:nvPr>
        </p:nvSpPr>
        <p:spPr>
          <a:xfrm>
            <a:off x="988450" y="1169975"/>
            <a:ext cx="1264200" cy="1258500"/>
          </a:xfrm>
          <a:prstGeom prst="roundRect">
            <a:avLst>
              <a:gd fmla="val 16718" name="adj"/>
            </a:avLst>
          </a:prstGeom>
          <a:noFill/>
          <a:ln>
            <a:noFill/>
          </a:ln>
        </p:spPr>
      </p:sp>
      <p:sp>
        <p:nvSpPr>
          <p:cNvPr id="121" name="Google Shape;121;p18"/>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22" name="Google Shape;122;p18"/>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23" name="Google Shape;123;p18"/>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26" name="Google Shape;126;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27" name="Google Shape;127;p19"/>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128" name="Google Shape;128;p19"/>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129" name="Shape 129"/>
        <p:cNvGrpSpPr/>
        <p:nvPr/>
      </p:nvGrpSpPr>
      <p:grpSpPr>
        <a:xfrm>
          <a:off x="0" y="0"/>
          <a:ext cx="0" cy="0"/>
          <a:chOff x="0" y="0"/>
          <a:chExt cx="0" cy="0"/>
        </a:xfrm>
      </p:grpSpPr>
      <p:sp>
        <p:nvSpPr>
          <p:cNvPr id="130" name="Google Shape;130;p20"/>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1" name="Google Shape;131;p20"/>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3" name="Google Shape;133;p2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34" name="Google Shape;134;p20"/>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135" name="Shape 135"/>
        <p:cNvGrpSpPr/>
        <p:nvPr/>
      </p:nvGrpSpPr>
      <p:grpSpPr>
        <a:xfrm>
          <a:off x="0" y="0"/>
          <a:ext cx="0" cy="0"/>
          <a:chOff x="0" y="0"/>
          <a:chExt cx="0" cy="0"/>
        </a:xfrm>
      </p:grpSpPr>
      <p:sp>
        <p:nvSpPr>
          <p:cNvPr id="136" name="Google Shape;136;p21"/>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137" name="Google Shape;137;p21"/>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138" name="Google Shape;138;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9" name="Google Shape;139;p21"/>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142" name="Google Shape;142;p22"/>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143" name="Google Shape;143;p22"/>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144" name="Google Shape;144;p22"/>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45" name="Shape 145"/>
        <p:cNvGrpSpPr/>
        <p:nvPr/>
      </p:nvGrpSpPr>
      <p:grpSpPr>
        <a:xfrm>
          <a:off x="0" y="0"/>
          <a:ext cx="0" cy="0"/>
          <a:chOff x="0" y="0"/>
          <a:chExt cx="0" cy="0"/>
        </a:xfrm>
      </p:grpSpPr>
      <p:sp>
        <p:nvSpPr>
          <p:cNvPr id="146" name="Google Shape;146;p23"/>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47" name="Google Shape;147;p23"/>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8" name="Google Shape;148;p23"/>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9" name="Google Shape;149;p23"/>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0" name="Google Shape;150;p23"/>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1" name="Google Shape;151;p23"/>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2" name="Google Shape;152;p23"/>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53" name="Google Shape;153;p23"/>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54" name="Google Shape;154;p23"/>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5" name="Google Shape;155;p23"/>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6" name="Google Shape;156;p23"/>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7" name="Google Shape;157;p23"/>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8" name="Google Shape;158;p23"/>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9" name="Google Shape;159;p23"/>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60" name="Google Shape;160;p23"/>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1" name="Google Shape;161;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62" name="Google Shape;162;p23"/>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3" name="Google Shape;163;p23"/>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4" name="Google Shape;164;p23"/>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5" name="Google Shape;165;p23"/>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6" name="Google Shape;166;p23"/>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7" name="Google Shape;167;p23"/>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8" name="Google Shape;168;p23"/>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71" name="Google Shape;171;p24"/>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72" name="Google Shape;172;p24"/>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3" name="Google Shape;173;p2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74" name="Google Shape;174;p24"/>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75" name="Google Shape;175;p24"/>
          <p:cNvSpPr/>
          <p:nvPr>
            <p:ph idx="2" type="pic"/>
          </p:nvPr>
        </p:nvSpPr>
        <p:spPr>
          <a:xfrm>
            <a:off x="5212300" y="460300"/>
            <a:ext cx="3702900" cy="4136100"/>
          </a:xfrm>
          <a:prstGeom prst="roundRect">
            <a:avLst>
              <a:gd fmla="val 6865" name="adj"/>
            </a:avLst>
          </a:prstGeom>
          <a:noFill/>
          <a:ln>
            <a:noFill/>
          </a:ln>
        </p:spPr>
      </p:sp>
      <p:sp>
        <p:nvSpPr>
          <p:cNvPr id="176" name="Google Shape;176;p24"/>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7" name="Google Shape;177;p24"/>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8" name="Google Shape;178;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79" name="Google Shape;179;p2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82" name="Google Shape;182;p25"/>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83" name="Google Shape;183;p25"/>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84" name="Google Shape;184;p25"/>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5" name="Google Shape;185;p25"/>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86" name="Google Shape;186;p2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87" name="Google Shape;187;p25"/>
          <p:cNvSpPr/>
          <p:nvPr>
            <p:ph idx="2" type="pic"/>
          </p:nvPr>
        </p:nvSpPr>
        <p:spPr>
          <a:xfrm>
            <a:off x="5212300" y="460300"/>
            <a:ext cx="3702900" cy="4136100"/>
          </a:xfrm>
          <a:prstGeom prst="roundRect">
            <a:avLst>
              <a:gd fmla="val 6865" name="adj"/>
            </a:avLst>
          </a:prstGeom>
          <a:noFill/>
          <a:ln>
            <a:noFill/>
          </a:ln>
        </p:spPr>
      </p:sp>
      <p:sp>
        <p:nvSpPr>
          <p:cNvPr id="188" name="Google Shape;188;p2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89" name="Google Shape;189;p25"/>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0" name="Google Shape;190;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1" name="Google Shape;191;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94" name="Google Shape;194;p26"/>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95" name="Google Shape;195;p26"/>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96" name="Google Shape;196;p26"/>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97" name="Google Shape;197;p26"/>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98" name="Google Shape;198;p26"/>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99" name="Google Shape;199;p26"/>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0" name="Google Shape;200;p26"/>
          <p:cNvSpPr/>
          <p:nvPr>
            <p:ph idx="2" type="pic"/>
          </p:nvPr>
        </p:nvSpPr>
        <p:spPr>
          <a:xfrm>
            <a:off x="313800" y="460300"/>
            <a:ext cx="3702900" cy="4136100"/>
          </a:xfrm>
          <a:prstGeom prst="roundRect">
            <a:avLst>
              <a:gd fmla="val 6865" name="adj"/>
            </a:avLst>
          </a:prstGeom>
          <a:noFill/>
          <a:ln>
            <a:noFill/>
          </a:ln>
        </p:spPr>
      </p:sp>
      <p:sp>
        <p:nvSpPr>
          <p:cNvPr id="201" name="Google Shape;201;p26"/>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203" name="Google Shape;203;p26"/>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206" name="Google Shape;206;p27"/>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207" name="Google Shape;207;p27"/>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208" name="Google Shape;208;p27"/>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09" name="Google Shape;209;p27"/>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210" name="Google Shape;210;p27"/>
          <p:cNvSpPr/>
          <p:nvPr>
            <p:ph idx="2" type="pic"/>
          </p:nvPr>
        </p:nvSpPr>
        <p:spPr>
          <a:xfrm>
            <a:off x="5212300" y="460300"/>
            <a:ext cx="3702900" cy="4136100"/>
          </a:xfrm>
          <a:prstGeom prst="roundRect">
            <a:avLst>
              <a:gd fmla="val 6865" name="adj"/>
            </a:avLst>
          </a:prstGeom>
          <a:noFill/>
          <a:ln>
            <a:noFill/>
          </a:ln>
        </p:spPr>
      </p:sp>
      <p:sp>
        <p:nvSpPr>
          <p:cNvPr id="211" name="Google Shape;211;p27"/>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2" name="Google Shape;212;p27"/>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13" name="Google Shape;213;p2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214" name="Google Shape;214;p2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215" name="Shape 215"/>
        <p:cNvGrpSpPr/>
        <p:nvPr/>
      </p:nvGrpSpPr>
      <p:grpSpPr>
        <a:xfrm>
          <a:off x="0" y="0"/>
          <a:ext cx="0" cy="0"/>
          <a:chOff x="0" y="0"/>
          <a:chExt cx="0" cy="0"/>
        </a:xfrm>
      </p:grpSpPr>
      <p:sp>
        <p:nvSpPr>
          <p:cNvPr id="216" name="Google Shape;216;p28"/>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28"/>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28"/>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9" name="Google Shape;219;p28"/>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220" name="Google Shape;220;p28"/>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1" name="Google Shape;221;p28"/>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2" name="Google Shape;222;p2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23" name="Google Shape;223;p2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4" name="Google Shape;224;p28"/>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227" name="Google Shape;227;p29"/>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228" name="Google Shape;228;p29"/>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29" name="Google Shape;229;p29"/>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30" name="Google Shape;230;p29"/>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231" name="Google Shape;231;p29"/>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29"/>
          <p:cNvSpPr/>
          <p:nvPr>
            <p:ph idx="5" type="pic"/>
          </p:nvPr>
        </p:nvSpPr>
        <p:spPr>
          <a:xfrm>
            <a:off x="309350" y="1425725"/>
            <a:ext cx="1409700" cy="1409700"/>
          </a:xfrm>
          <a:prstGeom prst="roundRect">
            <a:avLst>
              <a:gd fmla="val 16667" name="adj"/>
            </a:avLst>
          </a:prstGeom>
          <a:noFill/>
          <a:ln>
            <a:noFill/>
          </a:ln>
        </p:spPr>
      </p:sp>
      <p:pic>
        <p:nvPicPr>
          <p:cNvPr id="233" name="Google Shape;233;p29"/>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234" name="Google Shape;234;p29"/>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235" name="Google Shape;235;p29"/>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36" name="Google Shape;236;p2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7" name="Google Shape;237;p29"/>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40" name="Google Shape;240;p30"/>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1" name="Google Shape;241;p30"/>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2" name="Google Shape;242;p30"/>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3" name="Google Shape;243;p30"/>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4" name="Google Shape;244;p30"/>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5" name="Google Shape;245;p30"/>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6" name="Google Shape;246;p30"/>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7" name="Google Shape;247;p30"/>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8" name="Google Shape;248;p30"/>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9" name="Google Shape;249;p30"/>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50" name="Google Shape;250;p30"/>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1" name="Google Shape;251;p30"/>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2" name="Google Shape;252;p30"/>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3" name="Google Shape;253;p30"/>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4" name="Google Shape;254;p3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55" name="Google Shape;255;p30"/>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6" name="Google Shape;256;p30"/>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7" name="Google Shape;257;p30"/>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8" name="Google Shape;258;p30"/>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9" name="Google Shape;259;p30"/>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0" name="Google Shape;260;p30"/>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1" name="Google Shape;261;p30"/>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2" name="Google Shape;262;p30"/>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3" name="Google Shape;263;p30"/>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64" name="Google Shape;264;p30"/>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5" name="Google Shape;265;p3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66" name="Google Shape;266;p3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69" name="Google Shape;269;p31"/>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0" name="Google Shape;270;p31"/>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1" name="Google Shape;271;p31"/>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72" name="Google Shape;272;p31"/>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3" name="Google Shape;273;p31"/>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4" name="Google Shape;274;p31"/>
          <p:cNvSpPr/>
          <p:nvPr>
            <p:ph idx="5" type="pic"/>
          </p:nvPr>
        </p:nvSpPr>
        <p:spPr>
          <a:xfrm>
            <a:off x="309350" y="952800"/>
            <a:ext cx="2754000" cy="1634100"/>
          </a:xfrm>
          <a:prstGeom prst="roundRect">
            <a:avLst>
              <a:gd fmla="val 16667" name="adj"/>
            </a:avLst>
          </a:prstGeom>
          <a:noFill/>
          <a:ln>
            <a:noFill/>
          </a:ln>
        </p:spPr>
      </p:sp>
      <p:sp>
        <p:nvSpPr>
          <p:cNvPr id="275" name="Google Shape;275;p31"/>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6" name="Google Shape;276;p31"/>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77" name="Google Shape;277;p31"/>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78" name="Google Shape;278;p3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9" name="Google Shape;279;p31"/>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0" name="Google Shape;280;p31"/>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3" name="Google Shape;283;p32"/>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4" name="Google Shape;284;p32"/>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5" name="Google Shape;285;p32"/>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86" name="Google Shape;286;p32"/>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7" name="Google Shape;287;p32"/>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8" name="Google Shape;288;p32"/>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9" name="Google Shape;289;p32"/>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0" name="Google Shape;290;p3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1" name="Google Shape;291;p32"/>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2" name="Google Shape;292;p32"/>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3" name="Google Shape;293;p32"/>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4" name="Google Shape;294;p32"/>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5" name="Google Shape;295;p32"/>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6" name="Google Shape;296;p32"/>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7" name="Google Shape;297;p32"/>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8" name="Google Shape;298;p32"/>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9" name="Google Shape;299;p32"/>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0" name="Google Shape;300;p32"/>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301" name="Google Shape;301;p32"/>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2" name="Google Shape;302;p32"/>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3" name="Google Shape;303;p32"/>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4" name="Google Shape;304;p32"/>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5" name="Google Shape;305;p32"/>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6" name="Google Shape;306;p32"/>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7" name="Google Shape;307;p32"/>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8" name="Google Shape;308;p32"/>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9" name="Google Shape;309;p32"/>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310" name="Shape 310"/>
        <p:cNvGrpSpPr/>
        <p:nvPr/>
      </p:nvGrpSpPr>
      <p:grpSpPr>
        <a:xfrm>
          <a:off x="0" y="0"/>
          <a:ext cx="0" cy="0"/>
          <a:chOff x="0" y="0"/>
          <a:chExt cx="0" cy="0"/>
        </a:xfrm>
      </p:grpSpPr>
      <p:sp>
        <p:nvSpPr>
          <p:cNvPr id="311" name="Google Shape;311;p33"/>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2" name="Google Shape;312;p33"/>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3" name="Google Shape;313;p33"/>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4" name="Google Shape;314;p33"/>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15" name="Google Shape;315;p33"/>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16" name="Google Shape;316;p33"/>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7" name="Google Shape;317;p3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18" name="Google Shape;318;p33"/>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9" name="Google Shape;319;p33"/>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320" name="Google Shape;320;p33"/>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21" name="Google Shape;321;p3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22" name="Google Shape;322;p33"/>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323" name="Shape 323"/>
        <p:cNvGrpSpPr/>
        <p:nvPr/>
      </p:nvGrpSpPr>
      <p:grpSpPr>
        <a:xfrm>
          <a:off x="0" y="0"/>
          <a:ext cx="0" cy="0"/>
          <a:chOff x="0" y="0"/>
          <a:chExt cx="0" cy="0"/>
        </a:xfrm>
      </p:grpSpPr>
      <p:pic>
        <p:nvPicPr>
          <p:cNvPr id="324" name="Google Shape;324;p34"/>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25" name="Google Shape;325;p3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6" name="Google Shape;326;p34"/>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7" name="Google Shape;327;p34"/>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8" name="Google Shape;328;p34"/>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9" name="Google Shape;329;p34"/>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0" name="Google Shape;330;p34"/>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1" name="Google Shape;331;p34"/>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2" name="Google Shape;332;p34"/>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3" name="Google Shape;333;p34"/>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4" name="Google Shape;334;p34"/>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5" name="Google Shape;335;p34"/>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6" name="Google Shape;336;p34"/>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7" name="Google Shape;337;p3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8" name="Google Shape;338;p3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339" name="Shape 339"/>
        <p:cNvGrpSpPr/>
        <p:nvPr/>
      </p:nvGrpSpPr>
      <p:grpSpPr>
        <a:xfrm>
          <a:off x="0" y="0"/>
          <a:ext cx="0" cy="0"/>
          <a:chOff x="0" y="0"/>
          <a:chExt cx="0" cy="0"/>
        </a:xfrm>
      </p:grpSpPr>
      <p:sp>
        <p:nvSpPr>
          <p:cNvPr id="340" name="Google Shape;340;p35"/>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1" name="Google Shape;341;p35"/>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2" name="Google Shape;342;p35"/>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3" name="Google Shape;343;p35"/>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4" name="Google Shape;344;p35"/>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45" name="Google Shape;345;p35"/>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46" name="Google Shape;346;p35"/>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7" name="Google Shape;347;p35"/>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48" name="Google Shape;348;p35"/>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9" name="Google Shape;349;p35"/>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0" name="Google Shape;350;p3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51" name="Google Shape;351;p35"/>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2" name="Google Shape;352;p3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3" name="Google Shape;353;p35"/>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54" name="Shape 354"/>
        <p:cNvGrpSpPr/>
        <p:nvPr/>
      </p:nvGrpSpPr>
      <p:grpSpPr>
        <a:xfrm>
          <a:off x="0" y="0"/>
          <a:ext cx="0" cy="0"/>
          <a:chOff x="0" y="0"/>
          <a:chExt cx="0" cy="0"/>
        </a:xfrm>
      </p:grpSpPr>
      <p:sp>
        <p:nvSpPr>
          <p:cNvPr id="355" name="Google Shape;355;p36"/>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56" name="Google Shape;356;p36"/>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57" name="Google Shape;357;p3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8" name="Google Shape;358;p36"/>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59" name="Google Shape;359;p36"/>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60" name="Google Shape;360;p36"/>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61" name="Google Shape;361;p36"/>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2" name="Google Shape;362;p36"/>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3" name="Google Shape;363;p36"/>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64" name="Shape 364"/>
        <p:cNvGrpSpPr/>
        <p:nvPr/>
      </p:nvGrpSpPr>
      <p:grpSpPr>
        <a:xfrm>
          <a:off x="0" y="0"/>
          <a:ext cx="0" cy="0"/>
          <a:chOff x="0" y="0"/>
          <a:chExt cx="0" cy="0"/>
        </a:xfrm>
      </p:grpSpPr>
      <p:pic>
        <p:nvPicPr>
          <p:cNvPr id="365" name="Google Shape;365;p37"/>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66" name="Google Shape;366;p3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67" name="Google Shape;367;p37"/>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68" name="Google Shape;368;p37"/>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69" name="Google Shape;369;p37"/>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70" name="Google Shape;370;p37"/>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71" name="Google Shape;371;p3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72" name="Shape 372"/>
        <p:cNvGrpSpPr/>
        <p:nvPr/>
      </p:nvGrpSpPr>
      <p:grpSpPr>
        <a:xfrm>
          <a:off x="0" y="0"/>
          <a:ext cx="0" cy="0"/>
          <a:chOff x="0" y="0"/>
          <a:chExt cx="0" cy="0"/>
        </a:xfrm>
      </p:grpSpPr>
      <p:sp>
        <p:nvSpPr>
          <p:cNvPr id="373" name="Google Shape;373;p38"/>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6" name="Google Shape;37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77" name="Shape 377"/>
        <p:cNvGrpSpPr/>
        <p:nvPr/>
      </p:nvGrpSpPr>
      <p:grpSpPr>
        <a:xfrm>
          <a:off x="0" y="0"/>
          <a:ext cx="0" cy="0"/>
          <a:chOff x="0" y="0"/>
          <a:chExt cx="0" cy="0"/>
        </a:xfrm>
      </p:grpSpPr>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9" name="Google Shape;37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40"/>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1" name="Shape 381"/>
        <p:cNvGrpSpPr/>
        <p:nvPr/>
      </p:nvGrpSpPr>
      <p:grpSpPr>
        <a:xfrm>
          <a:off x="0" y="0"/>
          <a:ext cx="0" cy="0"/>
          <a:chOff x="0" y="0"/>
          <a:chExt cx="0" cy="0"/>
        </a:xfrm>
      </p:grpSpPr>
      <p:sp>
        <p:nvSpPr>
          <p:cNvPr id="382" name="Google Shape;382;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85" name="Google Shape;385;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6" name="Shape 386"/>
        <p:cNvGrpSpPr/>
        <p:nvPr/>
      </p:nvGrpSpPr>
      <p:grpSpPr>
        <a:xfrm>
          <a:off x="0" y="0"/>
          <a:ext cx="0" cy="0"/>
          <a:chOff x="0" y="0"/>
          <a:chExt cx="0" cy="0"/>
        </a:xfrm>
      </p:grpSpPr>
      <p:sp>
        <p:nvSpPr>
          <p:cNvPr id="387" name="Google Shape;387;p43"/>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88" name="Google Shape;388;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9" name="Google Shape;389;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90" name="Shape 390"/>
        <p:cNvGrpSpPr/>
        <p:nvPr/>
      </p:nvGrpSpPr>
      <p:grpSpPr>
        <a:xfrm>
          <a:off x="0" y="0"/>
          <a:ext cx="0" cy="0"/>
          <a:chOff x="0" y="0"/>
          <a:chExt cx="0" cy="0"/>
        </a:xfrm>
      </p:grpSpPr>
      <p:sp>
        <p:nvSpPr>
          <p:cNvPr id="391" name="Google Shape;391;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2" name="Shape 392"/>
        <p:cNvGrpSpPr/>
        <p:nvPr/>
      </p:nvGrpSpPr>
      <p:grpSpPr>
        <a:xfrm>
          <a:off x="0" y="0"/>
          <a:ext cx="0" cy="0"/>
          <a:chOff x="0" y="0"/>
          <a:chExt cx="0" cy="0"/>
        </a:xfrm>
      </p:grpSpPr>
      <p:sp>
        <p:nvSpPr>
          <p:cNvPr id="393" name="Google Shape;393;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94" name="Google Shape;394;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96" name="Shape 396"/>
        <p:cNvGrpSpPr/>
        <p:nvPr/>
      </p:nvGrpSpPr>
      <p:grpSpPr>
        <a:xfrm>
          <a:off x="0" y="0"/>
          <a:ext cx="0" cy="0"/>
          <a:chOff x="0" y="0"/>
          <a:chExt cx="0" cy="0"/>
        </a:xfrm>
      </p:grpSpPr>
      <p:sp>
        <p:nvSpPr>
          <p:cNvPr id="397" name="Google Shape;397;p47"/>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3" name="Google Shape;403;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04" name="Shape 404"/>
        <p:cNvGrpSpPr/>
        <p:nvPr/>
      </p:nvGrpSpPr>
      <p:grpSpPr>
        <a:xfrm>
          <a:off x="0" y="0"/>
          <a:ext cx="0" cy="0"/>
          <a:chOff x="0" y="0"/>
          <a:chExt cx="0" cy="0"/>
        </a:xfrm>
      </p:grpSpPr>
      <p:sp>
        <p:nvSpPr>
          <p:cNvPr id="405" name="Google Shape;405;p4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7" name="Google Shape;407;p4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8" name="Shape 408"/>
        <p:cNvGrpSpPr/>
        <p:nvPr/>
      </p:nvGrpSpPr>
      <p:grpSpPr>
        <a:xfrm>
          <a:off x="0" y="0"/>
          <a:ext cx="0" cy="0"/>
          <a:chOff x="0" y="0"/>
          <a:chExt cx="0" cy="0"/>
        </a:xfrm>
      </p:grpSpPr>
      <p:sp>
        <p:nvSpPr>
          <p:cNvPr id="409" name="Google Shape;409;p49"/>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0" name="Google Shape;410;p4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1" name="Google Shape;41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14" name="Shape 414"/>
        <p:cNvGrpSpPr/>
        <p:nvPr/>
      </p:nvGrpSpPr>
      <p:grpSpPr>
        <a:xfrm>
          <a:off x="0" y="0"/>
          <a:ext cx="0" cy="0"/>
          <a:chOff x="0" y="0"/>
          <a:chExt cx="0" cy="0"/>
        </a:xfrm>
      </p:grpSpPr>
      <p:sp>
        <p:nvSpPr>
          <p:cNvPr id="415" name="Google Shape;415;p5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6" name="Google Shape;4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50"/>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8" name="Google Shape;418;p5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5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0" name="Google Shape;420;p5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22" name="Shape 422"/>
        <p:cNvGrpSpPr/>
        <p:nvPr/>
      </p:nvGrpSpPr>
      <p:grpSpPr>
        <a:xfrm>
          <a:off x="0" y="0"/>
          <a:ext cx="0" cy="0"/>
          <a:chOff x="0" y="0"/>
          <a:chExt cx="0" cy="0"/>
        </a:xfrm>
      </p:grpSpPr>
      <p:sp>
        <p:nvSpPr>
          <p:cNvPr id="423" name="Google Shape;423;p5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4" name="Google Shape;424;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5" name="Google Shape;425;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51"/>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28" name="Google Shape;428;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9" name="Google Shape;429;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1" name="Google Shape;431;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32" name="Shape 432"/>
        <p:cNvGrpSpPr/>
        <p:nvPr/>
      </p:nvGrpSpPr>
      <p:grpSpPr>
        <a:xfrm>
          <a:off x="0" y="0"/>
          <a:ext cx="0" cy="0"/>
          <a:chOff x="0" y="0"/>
          <a:chExt cx="0" cy="0"/>
        </a:xfrm>
      </p:grpSpPr>
      <p:sp>
        <p:nvSpPr>
          <p:cNvPr id="433" name="Google Shape;433;p5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4" name="Google Shape;434;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35" name="Shape 435"/>
        <p:cNvGrpSpPr/>
        <p:nvPr/>
      </p:nvGrpSpPr>
      <p:grpSpPr>
        <a:xfrm>
          <a:off x="0" y="0"/>
          <a:ext cx="0" cy="0"/>
          <a:chOff x="0" y="0"/>
          <a:chExt cx="0" cy="0"/>
        </a:xfrm>
      </p:grpSpPr>
      <p:sp>
        <p:nvSpPr>
          <p:cNvPr id="436" name="Google Shape;436;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7" name="Google Shape;437;p53"/>
          <p:cNvSpPr/>
          <p:nvPr>
            <p:ph idx="2" type="pic"/>
          </p:nvPr>
        </p:nvSpPr>
        <p:spPr>
          <a:xfrm>
            <a:off x="4804825" y="1133300"/>
            <a:ext cx="4027500" cy="2392800"/>
          </a:xfrm>
          <a:prstGeom prst="rect">
            <a:avLst/>
          </a:prstGeom>
          <a:noFill/>
          <a:ln>
            <a:noFill/>
          </a:ln>
        </p:spPr>
      </p:sp>
      <p:sp>
        <p:nvSpPr>
          <p:cNvPr id="438" name="Google Shape;438;p53"/>
          <p:cNvSpPr/>
          <p:nvPr>
            <p:ph idx="3" type="pic"/>
          </p:nvPr>
        </p:nvSpPr>
        <p:spPr>
          <a:xfrm>
            <a:off x="311725" y="1133300"/>
            <a:ext cx="4027500" cy="2392800"/>
          </a:xfrm>
          <a:prstGeom prst="rect">
            <a:avLst/>
          </a:prstGeom>
          <a:noFill/>
          <a:ln>
            <a:noFill/>
          </a:ln>
        </p:spPr>
      </p:sp>
      <p:sp>
        <p:nvSpPr>
          <p:cNvPr id="439" name="Google Shape;439;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41" name="Google Shape;441;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2" name="Google Shape;442;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3" name="Shape 443"/>
        <p:cNvGrpSpPr/>
        <p:nvPr/>
      </p:nvGrpSpPr>
      <p:grpSpPr>
        <a:xfrm>
          <a:off x="0" y="0"/>
          <a:ext cx="0" cy="0"/>
          <a:chOff x="0" y="0"/>
          <a:chExt cx="0" cy="0"/>
        </a:xfrm>
      </p:grpSpPr>
      <p:sp>
        <p:nvSpPr>
          <p:cNvPr id="444" name="Google Shape;444;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5" name="Google Shape;445;p54"/>
          <p:cNvSpPr/>
          <p:nvPr>
            <p:ph idx="2" type="pic"/>
          </p:nvPr>
        </p:nvSpPr>
        <p:spPr>
          <a:xfrm>
            <a:off x="6205225" y="1128325"/>
            <a:ext cx="2627100" cy="2273100"/>
          </a:xfrm>
          <a:prstGeom prst="rect">
            <a:avLst/>
          </a:prstGeom>
          <a:noFill/>
          <a:ln>
            <a:noFill/>
          </a:ln>
        </p:spPr>
      </p:sp>
      <p:sp>
        <p:nvSpPr>
          <p:cNvPr id="446" name="Google Shape;446;p54"/>
          <p:cNvSpPr/>
          <p:nvPr>
            <p:ph idx="3" type="pic"/>
          </p:nvPr>
        </p:nvSpPr>
        <p:spPr>
          <a:xfrm>
            <a:off x="311725" y="1128325"/>
            <a:ext cx="2627100" cy="2273100"/>
          </a:xfrm>
          <a:prstGeom prst="rect">
            <a:avLst/>
          </a:prstGeom>
          <a:noFill/>
          <a:ln>
            <a:noFill/>
          </a:ln>
        </p:spPr>
      </p:sp>
      <p:sp>
        <p:nvSpPr>
          <p:cNvPr id="447" name="Google Shape;447;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8" name="Google Shape;448;p54"/>
          <p:cNvSpPr/>
          <p:nvPr>
            <p:ph idx="5" type="pic"/>
          </p:nvPr>
        </p:nvSpPr>
        <p:spPr>
          <a:xfrm>
            <a:off x="3255250" y="1128325"/>
            <a:ext cx="2627100" cy="2273100"/>
          </a:xfrm>
          <a:prstGeom prst="rect">
            <a:avLst/>
          </a:prstGeom>
          <a:noFill/>
          <a:ln>
            <a:noFill/>
          </a:ln>
        </p:spPr>
      </p:sp>
      <p:sp>
        <p:nvSpPr>
          <p:cNvPr id="449" name="Google Shape;449;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0" name="Google Shape;450;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1" name="Google Shape;451;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2" name="Google Shape;452;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3" name="Google Shape;453;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54" name="Shape 454"/>
        <p:cNvGrpSpPr/>
        <p:nvPr/>
      </p:nvGrpSpPr>
      <p:grpSpPr>
        <a:xfrm>
          <a:off x="0" y="0"/>
          <a:ext cx="0" cy="0"/>
          <a:chOff x="0" y="0"/>
          <a:chExt cx="0" cy="0"/>
        </a:xfrm>
      </p:grpSpPr>
      <p:sp>
        <p:nvSpPr>
          <p:cNvPr id="455" name="Google Shape;455;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56" name="Shape 456"/>
        <p:cNvGrpSpPr/>
        <p:nvPr/>
      </p:nvGrpSpPr>
      <p:grpSpPr>
        <a:xfrm>
          <a:off x="0" y="0"/>
          <a:ext cx="0" cy="0"/>
          <a:chOff x="0" y="0"/>
          <a:chExt cx="0" cy="0"/>
        </a:xfrm>
      </p:grpSpPr>
      <p:sp>
        <p:nvSpPr>
          <p:cNvPr id="457" name="Google Shape;457;p56"/>
          <p:cNvSpPr/>
          <p:nvPr>
            <p:ph idx="2" type="pic"/>
          </p:nvPr>
        </p:nvSpPr>
        <p:spPr>
          <a:xfrm>
            <a:off x="3389600" y="118913"/>
            <a:ext cx="1643700" cy="1535100"/>
          </a:xfrm>
          <a:prstGeom prst="rect">
            <a:avLst/>
          </a:prstGeom>
          <a:noFill/>
          <a:ln>
            <a:noFill/>
          </a:ln>
        </p:spPr>
      </p:sp>
      <p:sp>
        <p:nvSpPr>
          <p:cNvPr id="458" name="Google Shape;458;p56"/>
          <p:cNvSpPr/>
          <p:nvPr>
            <p:ph idx="3" type="pic"/>
          </p:nvPr>
        </p:nvSpPr>
        <p:spPr>
          <a:xfrm>
            <a:off x="5195935" y="118913"/>
            <a:ext cx="1643700" cy="1535100"/>
          </a:xfrm>
          <a:prstGeom prst="rect">
            <a:avLst/>
          </a:prstGeom>
          <a:noFill/>
          <a:ln>
            <a:noFill/>
          </a:ln>
        </p:spPr>
      </p:sp>
      <p:sp>
        <p:nvSpPr>
          <p:cNvPr id="459" name="Google Shape;459;p56"/>
          <p:cNvSpPr/>
          <p:nvPr>
            <p:ph idx="4" type="pic"/>
          </p:nvPr>
        </p:nvSpPr>
        <p:spPr>
          <a:xfrm>
            <a:off x="7002270" y="118913"/>
            <a:ext cx="1643700" cy="1535100"/>
          </a:xfrm>
          <a:prstGeom prst="rect">
            <a:avLst/>
          </a:prstGeom>
          <a:noFill/>
          <a:ln>
            <a:noFill/>
          </a:ln>
        </p:spPr>
      </p:sp>
      <p:sp>
        <p:nvSpPr>
          <p:cNvPr id="460" name="Google Shape;460;p56"/>
          <p:cNvSpPr/>
          <p:nvPr>
            <p:ph idx="5" type="pic"/>
          </p:nvPr>
        </p:nvSpPr>
        <p:spPr>
          <a:xfrm>
            <a:off x="3389588" y="1804212"/>
            <a:ext cx="1643700" cy="1535100"/>
          </a:xfrm>
          <a:prstGeom prst="rect">
            <a:avLst/>
          </a:prstGeom>
          <a:noFill/>
          <a:ln>
            <a:noFill/>
          </a:ln>
        </p:spPr>
      </p:sp>
      <p:sp>
        <p:nvSpPr>
          <p:cNvPr id="461" name="Google Shape;461;p56"/>
          <p:cNvSpPr/>
          <p:nvPr>
            <p:ph idx="6" type="pic"/>
          </p:nvPr>
        </p:nvSpPr>
        <p:spPr>
          <a:xfrm>
            <a:off x="5195922" y="1804212"/>
            <a:ext cx="1643700" cy="1535100"/>
          </a:xfrm>
          <a:prstGeom prst="rect">
            <a:avLst/>
          </a:prstGeom>
          <a:noFill/>
          <a:ln>
            <a:noFill/>
          </a:ln>
        </p:spPr>
      </p:sp>
      <p:sp>
        <p:nvSpPr>
          <p:cNvPr id="462" name="Google Shape;462;p56"/>
          <p:cNvSpPr/>
          <p:nvPr>
            <p:ph idx="7" type="pic"/>
          </p:nvPr>
        </p:nvSpPr>
        <p:spPr>
          <a:xfrm>
            <a:off x="7002257" y="1804212"/>
            <a:ext cx="1643700" cy="1535100"/>
          </a:xfrm>
          <a:prstGeom prst="rect">
            <a:avLst/>
          </a:prstGeom>
          <a:noFill/>
          <a:ln>
            <a:noFill/>
          </a:ln>
        </p:spPr>
      </p:sp>
      <p:sp>
        <p:nvSpPr>
          <p:cNvPr id="463" name="Google Shape;463;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4" name="Google Shape;464;p56"/>
          <p:cNvSpPr/>
          <p:nvPr>
            <p:ph idx="8" type="pic"/>
          </p:nvPr>
        </p:nvSpPr>
        <p:spPr>
          <a:xfrm>
            <a:off x="3389588" y="3489487"/>
            <a:ext cx="1643700" cy="1535100"/>
          </a:xfrm>
          <a:prstGeom prst="rect">
            <a:avLst/>
          </a:prstGeom>
          <a:noFill/>
          <a:ln>
            <a:noFill/>
          </a:ln>
        </p:spPr>
      </p:sp>
      <p:sp>
        <p:nvSpPr>
          <p:cNvPr id="465" name="Google Shape;465;p56"/>
          <p:cNvSpPr/>
          <p:nvPr>
            <p:ph idx="9" type="pic"/>
          </p:nvPr>
        </p:nvSpPr>
        <p:spPr>
          <a:xfrm>
            <a:off x="5195922" y="3489487"/>
            <a:ext cx="1643700" cy="1535100"/>
          </a:xfrm>
          <a:prstGeom prst="rect">
            <a:avLst/>
          </a:prstGeom>
          <a:noFill/>
          <a:ln>
            <a:noFill/>
          </a:ln>
        </p:spPr>
      </p:sp>
      <p:sp>
        <p:nvSpPr>
          <p:cNvPr id="466" name="Google Shape;466;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2.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2" name="Google Shape;52;p13"/>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53" name="Google Shape;53;p13"/>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444000" y="1589525"/>
            <a:ext cx="8520000" cy="10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StrokeShield Analytics</a:t>
            </a:r>
            <a:endParaRPr/>
          </a:p>
        </p:txBody>
      </p:sp>
      <p:sp>
        <p:nvSpPr>
          <p:cNvPr id="472" name="Google Shape;472;p57"/>
          <p:cNvSpPr txBox="1"/>
          <p:nvPr>
            <p:ph idx="1" type="subTitle"/>
          </p:nvPr>
        </p:nvSpPr>
        <p:spPr>
          <a:xfrm>
            <a:off x="2147700" y="39893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Tyler Patton, Madeleine Gomez, Rian Kahlon</a:t>
            </a:r>
            <a:endParaRPr/>
          </a:p>
        </p:txBody>
      </p:sp>
      <p:sp>
        <p:nvSpPr>
          <p:cNvPr id="473" name="Google Shape;473;p57"/>
          <p:cNvSpPr/>
          <p:nvPr/>
        </p:nvSpPr>
        <p:spPr>
          <a:xfrm rot="-395291">
            <a:off x="3110326" y="3199308"/>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74" name="Google Shape;474;p57"/>
          <p:cNvSpPr/>
          <p:nvPr/>
        </p:nvSpPr>
        <p:spPr>
          <a:xfrm rot="-509448">
            <a:off x="4276371" y="3322374"/>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75" name="Google Shape;475;p57"/>
          <p:cNvSpPr txBox="1"/>
          <p:nvPr>
            <p:ph idx="1" type="subTitle"/>
          </p:nvPr>
        </p:nvSpPr>
        <p:spPr>
          <a:xfrm>
            <a:off x="370900" y="2535750"/>
            <a:ext cx="8520600" cy="5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Identifying Stroke Risk to Enable Preventive Care</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6"/>
          <p:cNvSpPr txBox="1"/>
          <p:nvPr>
            <p:ph type="title"/>
          </p:nvPr>
        </p:nvSpPr>
        <p:spPr>
          <a:xfrm>
            <a:off x="3346950" y="2205300"/>
            <a:ext cx="24501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58"/>
          <p:cNvGrpSpPr/>
          <p:nvPr/>
        </p:nvGrpSpPr>
        <p:grpSpPr>
          <a:xfrm>
            <a:off x="-1" y="760310"/>
            <a:ext cx="4358410" cy="3487960"/>
            <a:chOff x="536925" y="238125"/>
            <a:chExt cx="6546125" cy="5238750"/>
          </a:xfrm>
        </p:grpSpPr>
        <p:sp>
          <p:nvSpPr>
            <p:cNvPr id="481" name="Google Shape;481;p58"/>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482" name="Google Shape;482;p58"/>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483" name="Google Shape;483;p58"/>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484" name="Google Shape;484;p58"/>
          <p:cNvSpPr txBox="1"/>
          <p:nvPr>
            <p:ph type="title"/>
          </p:nvPr>
        </p:nvSpPr>
        <p:spPr>
          <a:xfrm>
            <a:off x="377275" y="2227250"/>
            <a:ext cx="3584100" cy="63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900"/>
              <a:t>Why This Matters</a:t>
            </a:r>
            <a:endParaRPr sz="2900"/>
          </a:p>
        </p:txBody>
      </p:sp>
      <p:pic>
        <p:nvPicPr>
          <p:cNvPr id="485" name="Google Shape;485;p58"/>
          <p:cNvPicPr preferRelativeResize="0"/>
          <p:nvPr/>
        </p:nvPicPr>
        <p:blipFill>
          <a:blip r:embed="rId3">
            <a:alphaModFix/>
          </a:blip>
          <a:stretch>
            <a:fillRect/>
          </a:stretch>
        </p:blipFill>
        <p:spPr>
          <a:xfrm>
            <a:off x="4739862" y="1003413"/>
            <a:ext cx="4125875" cy="300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p:nvPr/>
        </p:nvSpPr>
        <p:spPr>
          <a:xfrm>
            <a:off x="0" y="111132"/>
            <a:ext cx="2895000" cy="79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Poppins SemiBold"/>
                <a:ea typeface="Poppins SemiBold"/>
                <a:cs typeface="Poppins SemiBold"/>
                <a:sym typeface="Poppins SemiBold"/>
              </a:rPr>
              <a:t>Dataset Overview</a:t>
            </a:r>
            <a:endParaRPr sz="2700">
              <a:solidFill>
                <a:schemeClr val="dk1"/>
              </a:solidFill>
              <a:latin typeface="Poppins SemiBold"/>
              <a:ea typeface="Poppins SemiBold"/>
              <a:cs typeface="Poppins SemiBold"/>
              <a:sym typeface="Poppins SemiBold"/>
            </a:endParaRPr>
          </a:p>
        </p:txBody>
      </p:sp>
      <p:pic>
        <p:nvPicPr>
          <p:cNvPr id="491" name="Google Shape;491;p59"/>
          <p:cNvPicPr preferRelativeResize="0"/>
          <p:nvPr/>
        </p:nvPicPr>
        <p:blipFill rotWithShape="1">
          <a:blip r:embed="rId3">
            <a:alphaModFix/>
          </a:blip>
          <a:srcRect b="0" l="0" r="0" t="2238"/>
          <a:stretch/>
        </p:blipFill>
        <p:spPr>
          <a:xfrm>
            <a:off x="2979150" y="99713"/>
            <a:ext cx="6020399" cy="49440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228600" y="256925"/>
            <a:ext cx="7254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Addressing Data Quality Concerns </a:t>
            </a:r>
            <a:endParaRPr/>
          </a:p>
        </p:txBody>
      </p:sp>
      <p:sp>
        <p:nvSpPr>
          <p:cNvPr id="497" name="Google Shape;497;p60"/>
          <p:cNvSpPr/>
          <p:nvPr/>
        </p:nvSpPr>
        <p:spPr>
          <a:xfrm flipH="1" rot="-10611176">
            <a:off x="144892" y="846456"/>
            <a:ext cx="2360819" cy="1546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
        <p:nvSpPr>
          <p:cNvPr id="498" name="Google Shape;498;p60"/>
          <p:cNvSpPr txBox="1"/>
          <p:nvPr>
            <p:ph idx="4294967295" type="title"/>
          </p:nvPr>
        </p:nvSpPr>
        <p:spPr>
          <a:xfrm>
            <a:off x="2017050" y="781775"/>
            <a:ext cx="6645900" cy="14160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t>“Unknown” in Smoking Status column–missing data or valid category?</a:t>
            </a:r>
            <a:endParaRPr sz="2000"/>
          </a:p>
          <a:p>
            <a:pPr indent="-355600" lvl="0" marL="457200" rtl="0" algn="l">
              <a:lnSpc>
                <a:spcPct val="100000"/>
              </a:lnSpc>
              <a:spcBef>
                <a:spcPts val="0"/>
              </a:spcBef>
              <a:spcAft>
                <a:spcPts val="0"/>
              </a:spcAft>
              <a:buClr>
                <a:schemeClr val="dk1"/>
              </a:buClr>
              <a:buSzPts val="2000"/>
              <a:buChar char="●"/>
            </a:pPr>
            <a:r>
              <a:rPr lang="en" sz="2000"/>
              <a:t>BMI column contains missing values as well</a:t>
            </a:r>
            <a:endParaRPr sz="2000"/>
          </a:p>
          <a:p>
            <a:pPr indent="-355600" lvl="0" marL="457200" rtl="0" algn="l">
              <a:lnSpc>
                <a:spcPct val="100000"/>
              </a:lnSpc>
              <a:spcBef>
                <a:spcPts val="0"/>
              </a:spcBef>
              <a:spcAft>
                <a:spcPts val="0"/>
              </a:spcAft>
              <a:buClr>
                <a:schemeClr val="dk1"/>
              </a:buClr>
              <a:buSzPts val="2000"/>
              <a:buChar char="●"/>
            </a:pPr>
            <a:r>
              <a:rPr lang="en" sz="2000"/>
              <a:t>Checked for impossible values</a:t>
            </a:r>
            <a:endParaRPr sz="2000"/>
          </a:p>
        </p:txBody>
      </p:sp>
      <p:pic>
        <p:nvPicPr>
          <p:cNvPr id="499" name="Google Shape;499;p60" title="Screenshot 2026-02-10 at 12.22.43 PM.png"/>
          <p:cNvPicPr preferRelativeResize="0"/>
          <p:nvPr/>
        </p:nvPicPr>
        <p:blipFill rotWithShape="1">
          <a:blip r:embed="rId3">
            <a:alphaModFix/>
          </a:blip>
          <a:srcRect b="0" l="0" r="19126" t="0"/>
          <a:stretch/>
        </p:blipFill>
        <p:spPr>
          <a:xfrm>
            <a:off x="2321816" y="2496127"/>
            <a:ext cx="2849099" cy="2416198"/>
          </a:xfrm>
          <a:prstGeom prst="rect">
            <a:avLst/>
          </a:prstGeom>
          <a:noFill/>
          <a:ln>
            <a:noFill/>
          </a:ln>
        </p:spPr>
      </p:pic>
      <p:pic>
        <p:nvPicPr>
          <p:cNvPr id="500" name="Google Shape;500;p60" title="Screenshot 2026-02-10 at 12.23.48 PM.png"/>
          <p:cNvPicPr preferRelativeResize="0"/>
          <p:nvPr/>
        </p:nvPicPr>
        <p:blipFill>
          <a:blip r:embed="rId4">
            <a:alphaModFix/>
          </a:blip>
          <a:stretch>
            <a:fillRect/>
          </a:stretch>
        </p:blipFill>
        <p:spPr>
          <a:xfrm>
            <a:off x="5354789" y="2489175"/>
            <a:ext cx="3308162" cy="241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idx="1" type="body"/>
          </p:nvPr>
        </p:nvSpPr>
        <p:spPr>
          <a:xfrm>
            <a:off x="0" y="1379075"/>
            <a:ext cx="3154800" cy="336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500">
              <a:latin typeface="Poppins"/>
              <a:ea typeface="Poppins"/>
              <a:cs typeface="Poppins"/>
              <a:sym typeface="Poppins"/>
            </a:endParaRPr>
          </a:p>
          <a:p>
            <a:pPr indent="-323850" lvl="0" marL="457200" rtl="0" algn="l">
              <a:lnSpc>
                <a:spcPct val="100000"/>
              </a:lnSpc>
              <a:spcBef>
                <a:spcPts val="0"/>
              </a:spcBef>
              <a:spcAft>
                <a:spcPts val="0"/>
              </a:spcAft>
              <a:buClr>
                <a:schemeClr val="dk1"/>
              </a:buClr>
              <a:buSzPts val="1500"/>
              <a:buFont typeface="Poppins"/>
              <a:buChar char="●"/>
            </a:pPr>
            <a:r>
              <a:rPr b="1" lang="en" sz="1500">
                <a:latin typeface="Poppins"/>
                <a:ea typeface="Poppins"/>
                <a:cs typeface="Poppins"/>
                <a:sym typeface="Poppins"/>
              </a:rPr>
              <a:t>Uneven bin sizes.</a:t>
            </a:r>
            <a:endParaRPr b="1" sz="1500">
              <a:latin typeface="Poppins"/>
              <a:ea typeface="Poppins"/>
              <a:cs typeface="Poppins"/>
              <a:sym typeface="Poppins"/>
            </a:endParaRPr>
          </a:p>
          <a:p>
            <a:pPr indent="0" lvl="0" marL="457200" rtl="0" algn="l">
              <a:lnSpc>
                <a:spcPct val="100000"/>
              </a:lnSpc>
              <a:spcBef>
                <a:spcPts val="0"/>
              </a:spcBef>
              <a:spcAft>
                <a:spcPts val="0"/>
              </a:spcAft>
              <a:buNone/>
            </a:pPr>
            <a:r>
              <a:t/>
            </a:r>
            <a:endParaRPr b="1" sz="1500">
              <a:latin typeface="Poppins"/>
              <a:ea typeface="Poppins"/>
              <a:cs typeface="Poppins"/>
              <a:sym typeface="Poppins"/>
            </a:endParaRPr>
          </a:p>
          <a:p>
            <a:pPr indent="-323850" lvl="0" marL="457200" rtl="0" algn="l">
              <a:lnSpc>
                <a:spcPct val="100000"/>
              </a:lnSpc>
              <a:spcBef>
                <a:spcPts val="0"/>
              </a:spcBef>
              <a:spcAft>
                <a:spcPts val="0"/>
              </a:spcAft>
              <a:buClr>
                <a:schemeClr val="dk1"/>
              </a:buClr>
              <a:buSzPts val="1500"/>
              <a:buFont typeface="Poppins"/>
              <a:buChar char="●"/>
            </a:pPr>
            <a:r>
              <a:rPr b="1" lang="en" sz="1500">
                <a:latin typeface="Poppins"/>
                <a:ea typeface="Poppins"/>
                <a:cs typeface="Poppins"/>
                <a:sym typeface="Poppins"/>
              </a:rPr>
              <a:t>Stroke rates tend to remain very low in early life stages</a:t>
            </a:r>
            <a:endParaRPr b="1" sz="1500">
              <a:latin typeface="Poppins"/>
              <a:ea typeface="Poppins"/>
              <a:cs typeface="Poppins"/>
              <a:sym typeface="Poppins"/>
            </a:endParaRPr>
          </a:p>
          <a:p>
            <a:pPr indent="0" lvl="0" marL="0" rtl="0" algn="l">
              <a:lnSpc>
                <a:spcPct val="100000"/>
              </a:lnSpc>
              <a:spcBef>
                <a:spcPts val="0"/>
              </a:spcBef>
              <a:spcAft>
                <a:spcPts val="0"/>
              </a:spcAft>
              <a:buNone/>
            </a:pPr>
            <a:r>
              <a:t/>
            </a:r>
            <a:endParaRPr b="1" sz="1500">
              <a:latin typeface="Poppins"/>
              <a:ea typeface="Poppins"/>
              <a:cs typeface="Poppins"/>
              <a:sym typeface="Poppins"/>
            </a:endParaRPr>
          </a:p>
          <a:p>
            <a:pPr indent="-323850" lvl="0" marL="457200" rtl="0" algn="l">
              <a:lnSpc>
                <a:spcPct val="100000"/>
              </a:lnSpc>
              <a:spcBef>
                <a:spcPts val="0"/>
              </a:spcBef>
              <a:spcAft>
                <a:spcPts val="0"/>
              </a:spcAft>
              <a:buClr>
                <a:schemeClr val="dk1"/>
              </a:buClr>
              <a:buSzPts val="1500"/>
              <a:buFont typeface="Poppins"/>
              <a:buChar char="●"/>
            </a:pPr>
            <a:r>
              <a:rPr b="1" lang="en" sz="1500">
                <a:latin typeface="Poppins"/>
                <a:ea typeface="Poppins"/>
                <a:cs typeface="Poppins"/>
                <a:sym typeface="Poppins"/>
              </a:rPr>
              <a:t>The jump between Young Adult and Middle Adult groups (age 40)  is the most dramatic.</a:t>
            </a:r>
            <a:endParaRPr b="1" sz="1500">
              <a:latin typeface="Poppins"/>
              <a:ea typeface="Poppins"/>
              <a:cs typeface="Poppins"/>
              <a:sym typeface="Poppins"/>
            </a:endParaRPr>
          </a:p>
          <a:p>
            <a:pPr indent="0" lvl="0" marL="0" rtl="0" algn="l">
              <a:lnSpc>
                <a:spcPct val="100000"/>
              </a:lnSpc>
              <a:spcBef>
                <a:spcPts val="0"/>
              </a:spcBef>
              <a:spcAft>
                <a:spcPts val="0"/>
              </a:spcAft>
              <a:buNone/>
            </a:pPr>
            <a:r>
              <a:t/>
            </a:r>
            <a:endParaRPr b="1" sz="1500">
              <a:latin typeface="Poppins"/>
              <a:ea typeface="Poppins"/>
              <a:cs typeface="Poppins"/>
              <a:sym typeface="Poppins"/>
            </a:endParaRPr>
          </a:p>
          <a:p>
            <a:pPr indent="-323850" lvl="0" marL="457200" rtl="0" algn="l">
              <a:lnSpc>
                <a:spcPct val="100000"/>
              </a:lnSpc>
              <a:spcBef>
                <a:spcPts val="0"/>
              </a:spcBef>
              <a:spcAft>
                <a:spcPts val="0"/>
              </a:spcAft>
              <a:buClr>
                <a:schemeClr val="dk1"/>
              </a:buClr>
              <a:buSzPts val="1500"/>
              <a:buFont typeface="Poppins"/>
              <a:buChar char="●"/>
            </a:pPr>
            <a:r>
              <a:rPr b="1" lang="en" sz="1500">
                <a:latin typeface="Poppins"/>
                <a:ea typeface="Poppins"/>
                <a:cs typeface="Poppins"/>
                <a:sym typeface="Poppins"/>
              </a:rPr>
              <a:t>Good for communicating risk to a general audience.</a:t>
            </a:r>
            <a:endParaRPr b="1" sz="1500">
              <a:latin typeface="Poppins"/>
              <a:ea typeface="Poppins"/>
              <a:cs typeface="Poppins"/>
              <a:sym typeface="Poppins"/>
            </a:endParaRPr>
          </a:p>
        </p:txBody>
      </p:sp>
      <p:sp>
        <p:nvSpPr>
          <p:cNvPr id="506" name="Google Shape;506;p61"/>
          <p:cNvSpPr txBox="1"/>
          <p:nvPr>
            <p:ph type="title"/>
          </p:nvPr>
        </p:nvSpPr>
        <p:spPr>
          <a:xfrm>
            <a:off x="0" y="0"/>
            <a:ext cx="32550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Stroke Rate Analysis By Life Stage </a:t>
            </a:r>
            <a:endParaRPr/>
          </a:p>
        </p:txBody>
      </p:sp>
      <p:sp>
        <p:nvSpPr>
          <p:cNvPr id="507" name="Google Shape;507;p61"/>
          <p:cNvSpPr/>
          <p:nvPr/>
        </p:nvSpPr>
        <p:spPr>
          <a:xfrm flipH="1" rot="10800000">
            <a:off x="12" y="1379066"/>
            <a:ext cx="2484705" cy="110876"/>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pic>
        <p:nvPicPr>
          <p:cNvPr id="508" name="Google Shape;508;p61"/>
          <p:cNvPicPr preferRelativeResize="0"/>
          <p:nvPr/>
        </p:nvPicPr>
        <p:blipFill>
          <a:blip r:embed="rId3">
            <a:alphaModFix/>
          </a:blip>
          <a:stretch>
            <a:fillRect/>
          </a:stretch>
        </p:blipFill>
        <p:spPr>
          <a:xfrm>
            <a:off x="3142775" y="1379050"/>
            <a:ext cx="6001225" cy="29130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ph type="title"/>
          </p:nvPr>
        </p:nvSpPr>
        <p:spPr>
          <a:xfrm>
            <a:off x="228600" y="228600"/>
            <a:ext cx="47505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Stroke Rate Analysis </a:t>
            </a:r>
            <a:r>
              <a:rPr lang="en"/>
              <a:t>WHO Standard Age Categories</a:t>
            </a:r>
            <a:endParaRPr/>
          </a:p>
        </p:txBody>
      </p:sp>
      <p:pic>
        <p:nvPicPr>
          <p:cNvPr id="514" name="Google Shape;514;p62"/>
          <p:cNvPicPr preferRelativeResize="0"/>
          <p:nvPr/>
        </p:nvPicPr>
        <p:blipFill rotWithShape="1">
          <a:blip r:embed="rId3">
            <a:alphaModFix/>
          </a:blip>
          <a:srcRect b="0" l="0" r="13599" t="0"/>
          <a:stretch/>
        </p:blipFill>
        <p:spPr>
          <a:xfrm>
            <a:off x="6708900" y="666750"/>
            <a:ext cx="2478800" cy="1905000"/>
          </a:xfrm>
          <a:prstGeom prst="rect">
            <a:avLst/>
          </a:prstGeom>
          <a:noFill/>
          <a:ln>
            <a:noFill/>
          </a:ln>
        </p:spPr>
      </p:pic>
      <p:pic>
        <p:nvPicPr>
          <p:cNvPr id="515" name="Google Shape;515;p62"/>
          <p:cNvPicPr preferRelativeResize="0"/>
          <p:nvPr/>
        </p:nvPicPr>
        <p:blipFill>
          <a:blip r:embed="rId4">
            <a:alphaModFix/>
          </a:blip>
          <a:stretch>
            <a:fillRect/>
          </a:stretch>
        </p:blipFill>
        <p:spPr>
          <a:xfrm>
            <a:off x="4525050" y="2571750"/>
            <a:ext cx="4648525" cy="2249722"/>
          </a:xfrm>
          <a:prstGeom prst="rect">
            <a:avLst/>
          </a:prstGeom>
          <a:noFill/>
          <a:ln>
            <a:noFill/>
          </a:ln>
        </p:spPr>
      </p:pic>
      <p:sp>
        <p:nvSpPr>
          <p:cNvPr id="516" name="Google Shape;516;p62"/>
          <p:cNvSpPr txBox="1"/>
          <p:nvPr>
            <p:ph idx="1" type="body"/>
          </p:nvPr>
        </p:nvSpPr>
        <p:spPr>
          <a:xfrm>
            <a:off x="0" y="1565775"/>
            <a:ext cx="4524900" cy="3346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Groups have clinical meaning</a:t>
            </a:r>
            <a:endParaRPr sz="2400"/>
          </a:p>
          <a:p>
            <a:pPr indent="-381000" lvl="0" marL="457200" rtl="0" algn="l">
              <a:spcBef>
                <a:spcPts val="0"/>
              </a:spcBef>
              <a:spcAft>
                <a:spcPts val="0"/>
              </a:spcAft>
              <a:buSzPts val="2400"/>
              <a:buChar char="●"/>
            </a:pPr>
            <a:r>
              <a:rPr lang="en" sz="2400"/>
              <a:t>Bin sizes better suited for rapidly changing child</a:t>
            </a:r>
            <a:r>
              <a:rPr lang="en" sz="2400"/>
              <a:t>ren</a:t>
            </a:r>
            <a:r>
              <a:rPr lang="en" sz="2400"/>
              <a:t>.</a:t>
            </a:r>
            <a:endParaRPr sz="2400"/>
          </a:p>
          <a:p>
            <a:pPr indent="-381000" lvl="0" marL="457200" rtl="0" algn="l">
              <a:spcBef>
                <a:spcPts val="0"/>
              </a:spcBef>
              <a:spcAft>
                <a:spcPts val="0"/>
              </a:spcAft>
              <a:buSzPts val="2400"/>
              <a:buChar char="●"/>
            </a:pPr>
            <a:r>
              <a:rPr lang="en" sz="2400"/>
              <a:t>Uneven bin-sizes</a:t>
            </a:r>
            <a:endParaRPr sz="2400"/>
          </a:p>
          <a:p>
            <a:pPr indent="-381000" lvl="0" marL="457200" rtl="0" algn="l">
              <a:spcBef>
                <a:spcPts val="0"/>
              </a:spcBef>
              <a:spcAft>
                <a:spcPts val="0"/>
              </a:spcAft>
              <a:buSzPts val="2400"/>
              <a:buChar char="●"/>
            </a:pPr>
            <a:r>
              <a:rPr lang="en" sz="2400"/>
              <a:t>Broader adult categories</a:t>
            </a:r>
            <a:endParaRPr sz="2400"/>
          </a:p>
        </p:txBody>
      </p:sp>
      <p:pic>
        <p:nvPicPr>
          <p:cNvPr id="517" name="Google Shape;517;p62"/>
          <p:cNvPicPr preferRelativeResize="0"/>
          <p:nvPr/>
        </p:nvPicPr>
        <p:blipFill>
          <a:blip r:embed="rId5">
            <a:alphaModFix/>
          </a:blip>
          <a:stretch>
            <a:fillRect/>
          </a:stretch>
        </p:blipFill>
        <p:spPr>
          <a:xfrm>
            <a:off x="4525050" y="666750"/>
            <a:ext cx="2178578"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ph idx="1" type="body"/>
          </p:nvPr>
        </p:nvSpPr>
        <p:spPr>
          <a:xfrm>
            <a:off x="346200" y="1366750"/>
            <a:ext cx="4816500" cy="23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Key findings:</a:t>
            </a:r>
            <a:endParaRPr sz="1800"/>
          </a:p>
          <a:p>
            <a:pPr indent="-342900" lvl="0" marL="457200" rtl="0" algn="l">
              <a:spcBef>
                <a:spcPts val="0"/>
              </a:spcBef>
              <a:spcAft>
                <a:spcPts val="0"/>
              </a:spcAft>
              <a:buSzPts val="1800"/>
              <a:buChar char="●"/>
            </a:pPr>
            <a:r>
              <a:rPr lang="en" sz="1800"/>
              <a:t>Even bin sizes</a:t>
            </a:r>
            <a:endParaRPr sz="1800"/>
          </a:p>
          <a:p>
            <a:pPr indent="-342900" lvl="0" marL="457200" rtl="0" algn="l">
              <a:spcBef>
                <a:spcPts val="0"/>
              </a:spcBef>
              <a:spcAft>
                <a:spcPts val="0"/>
              </a:spcAft>
              <a:buSzPts val="1800"/>
              <a:buChar char="●"/>
            </a:pPr>
            <a:r>
              <a:rPr lang="en" sz="1800"/>
              <a:t>Stroke rate exceeds 5% at 50-59</a:t>
            </a:r>
            <a:endParaRPr sz="1800"/>
          </a:p>
          <a:p>
            <a:pPr indent="-342900" lvl="0" marL="457200" rtl="0" algn="l">
              <a:spcBef>
                <a:spcPts val="0"/>
              </a:spcBef>
              <a:spcAft>
                <a:spcPts val="0"/>
              </a:spcAft>
              <a:buSzPts val="1800"/>
              <a:buChar char="●"/>
            </a:pPr>
            <a:r>
              <a:rPr lang="en" sz="1800"/>
              <a:t>Stroke rate exceeds 10% at 60-69</a:t>
            </a:r>
            <a:endParaRPr sz="1800"/>
          </a:p>
        </p:txBody>
      </p:sp>
      <p:sp>
        <p:nvSpPr>
          <p:cNvPr id="523" name="Google Shape;523;p63"/>
          <p:cNvSpPr txBox="1"/>
          <p:nvPr>
            <p:ph type="title"/>
          </p:nvPr>
        </p:nvSpPr>
        <p:spPr>
          <a:xfrm>
            <a:off x="346200" y="471675"/>
            <a:ext cx="6126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Stroke Rate Analysis By Decade</a:t>
            </a:r>
            <a:endParaRPr/>
          </a:p>
        </p:txBody>
      </p:sp>
      <p:sp>
        <p:nvSpPr>
          <p:cNvPr id="524" name="Google Shape;524;p63"/>
          <p:cNvSpPr/>
          <p:nvPr/>
        </p:nvSpPr>
        <p:spPr>
          <a:xfrm>
            <a:off x="346189" y="1050042"/>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pic>
        <p:nvPicPr>
          <p:cNvPr id="525" name="Google Shape;525;p63"/>
          <p:cNvPicPr preferRelativeResize="0"/>
          <p:nvPr/>
        </p:nvPicPr>
        <p:blipFill>
          <a:blip r:embed="rId3">
            <a:alphaModFix/>
          </a:blip>
          <a:stretch>
            <a:fillRect/>
          </a:stretch>
        </p:blipFill>
        <p:spPr>
          <a:xfrm>
            <a:off x="5286337" y="1560749"/>
            <a:ext cx="2845125" cy="2489500"/>
          </a:xfrm>
          <a:prstGeom prst="rect">
            <a:avLst/>
          </a:prstGeom>
          <a:noFill/>
          <a:ln>
            <a:noFill/>
          </a:ln>
        </p:spPr>
      </p:pic>
      <p:pic>
        <p:nvPicPr>
          <p:cNvPr id="526" name="Google Shape;526;p63" title="Screenshot 2026-02-12 at 4.15.14 PM.png"/>
          <p:cNvPicPr preferRelativeResize="0"/>
          <p:nvPr/>
        </p:nvPicPr>
        <p:blipFill>
          <a:blip r:embed="rId4">
            <a:alphaModFix/>
          </a:blip>
          <a:stretch>
            <a:fillRect/>
          </a:stretch>
        </p:blipFill>
        <p:spPr>
          <a:xfrm>
            <a:off x="470700" y="2856675"/>
            <a:ext cx="3259532" cy="182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type="title"/>
          </p:nvPr>
        </p:nvSpPr>
        <p:spPr>
          <a:xfrm>
            <a:off x="0" y="113963"/>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Strongest Risk Factors</a:t>
            </a:r>
            <a:endParaRPr/>
          </a:p>
        </p:txBody>
      </p:sp>
      <p:sp>
        <p:nvSpPr>
          <p:cNvPr id="532" name="Google Shape;532;p64"/>
          <p:cNvSpPr txBox="1"/>
          <p:nvPr>
            <p:ph idx="1" type="body"/>
          </p:nvPr>
        </p:nvSpPr>
        <p:spPr>
          <a:xfrm>
            <a:off x="39450" y="865425"/>
            <a:ext cx="8028000" cy="1590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oppins"/>
              <a:buAutoNum type="arabicPeriod"/>
            </a:pPr>
            <a:r>
              <a:rPr b="1" lang="en" sz="2000">
                <a:latin typeface="Poppins"/>
                <a:ea typeface="Poppins"/>
                <a:cs typeface="Poppins"/>
                <a:sym typeface="Poppins"/>
              </a:rPr>
              <a:t>Age - unmodifiable</a:t>
            </a:r>
            <a:endParaRPr b="1" sz="2000">
              <a:latin typeface="Poppins"/>
              <a:ea typeface="Poppins"/>
              <a:cs typeface="Poppins"/>
              <a:sym typeface="Poppins"/>
            </a:endParaRPr>
          </a:p>
          <a:p>
            <a:pPr indent="-355600" lvl="0" marL="457200" rtl="0" algn="l">
              <a:spcBef>
                <a:spcPts val="0"/>
              </a:spcBef>
              <a:spcAft>
                <a:spcPts val="0"/>
              </a:spcAft>
              <a:buSzPts val="2000"/>
              <a:buFont typeface="Poppins"/>
              <a:buAutoNum type="arabicPeriod"/>
            </a:pPr>
            <a:r>
              <a:rPr b="1" lang="en" sz="2000">
                <a:latin typeface="Poppins"/>
                <a:ea typeface="Poppins"/>
                <a:cs typeface="Poppins"/>
                <a:sym typeface="Poppins"/>
              </a:rPr>
              <a:t>Heart disease - depends (unmodifiable/modifiable)</a:t>
            </a:r>
            <a:endParaRPr b="1" sz="2000">
              <a:latin typeface="Poppins"/>
              <a:ea typeface="Poppins"/>
              <a:cs typeface="Poppins"/>
              <a:sym typeface="Poppins"/>
            </a:endParaRPr>
          </a:p>
          <a:p>
            <a:pPr indent="-355600" lvl="0" marL="457200" rtl="0" algn="l">
              <a:spcBef>
                <a:spcPts val="0"/>
              </a:spcBef>
              <a:spcAft>
                <a:spcPts val="0"/>
              </a:spcAft>
              <a:buSzPts val="2000"/>
              <a:buFont typeface="Poppins"/>
              <a:buAutoNum type="arabicPeriod"/>
            </a:pPr>
            <a:r>
              <a:rPr b="1" lang="en" sz="2000">
                <a:latin typeface="Poppins"/>
                <a:ea typeface="Poppins"/>
                <a:cs typeface="Poppins"/>
                <a:sym typeface="Poppins"/>
              </a:rPr>
              <a:t>Hypertension - modifiable</a:t>
            </a:r>
            <a:endParaRPr b="1" sz="2000">
              <a:latin typeface="Poppins"/>
              <a:ea typeface="Poppins"/>
              <a:cs typeface="Poppins"/>
              <a:sym typeface="Poppins"/>
            </a:endParaRPr>
          </a:p>
        </p:txBody>
      </p:sp>
      <p:grpSp>
        <p:nvGrpSpPr>
          <p:cNvPr id="533" name="Google Shape;533;p64"/>
          <p:cNvGrpSpPr/>
          <p:nvPr/>
        </p:nvGrpSpPr>
        <p:grpSpPr>
          <a:xfrm>
            <a:off x="1971367" y="529965"/>
            <a:ext cx="2085521" cy="270462"/>
            <a:chOff x="308528" y="1555007"/>
            <a:chExt cx="1986589" cy="270489"/>
          </a:xfrm>
        </p:grpSpPr>
        <p:sp>
          <p:nvSpPr>
            <p:cNvPr id="534" name="Google Shape;534;p64"/>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35" name="Google Shape;535;p64"/>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pic>
        <p:nvPicPr>
          <p:cNvPr id="536" name="Google Shape;536;p64" title="Screenshot 2026-02-16 at 8.41.24 AM.png"/>
          <p:cNvPicPr preferRelativeResize="0"/>
          <p:nvPr/>
        </p:nvPicPr>
        <p:blipFill rotWithShape="1">
          <a:blip r:embed="rId3">
            <a:alphaModFix/>
          </a:blip>
          <a:srcRect b="0" l="0" r="33722" t="0"/>
          <a:stretch/>
        </p:blipFill>
        <p:spPr>
          <a:xfrm>
            <a:off x="190400" y="2301050"/>
            <a:ext cx="4278799" cy="2382675"/>
          </a:xfrm>
          <a:prstGeom prst="rect">
            <a:avLst/>
          </a:prstGeom>
          <a:noFill/>
          <a:ln>
            <a:noFill/>
          </a:ln>
        </p:spPr>
      </p:pic>
      <p:pic>
        <p:nvPicPr>
          <p:cNvPr id="537" name="Google Shape;537;p64" title="Screenshot 2026-02-16 at 8.41.54 AM.png"/>
          <p:cNvPicPr preferRelativeResize="0"/>
          <p:nvPr/>
        </p:nvPicPr>
        <p:blipFill>
          <a:blip r:embed="rId4">
            <a:alphaModFix/>
          </a:blip>
          <a:stretch>
            <a:fillRect/>
          </a:stretch>
        </p:blipFill>
        <p:spPr>
          <a:xfrm>
            <a:off x="4920900" y="2301050"/>
            <a:ext cx="3146682" cy="238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type="title"/>
          </p:nvPr>
        </p:nvSpPr>
        <p:spPr>
          <a:xfrm>
            <a:off x="1718400" y="1686350"/>
            <a:ext cx="57072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Recommendation:</a:t>
            </a:r>
            <a:endParaRPr/>
          </a:p>
        </p:txBody>
      </p:sp>
      <p:sp>
        <p:nvSpPr>
          <p:cNvPr id="543" name="Google Shape;543;p65"/>
          <p:cNvSpPr txBox="1"/>
          <p:nvPr>
            <p:ph idx="1" type="body"/>
          </p:nvPr>
        </p:nvSpPr>
        <p:spPr>
          <a:xfrm>
            <a:off x="2139675" y="2432625"/>
            <a:ext cx="5093700" cy="102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Poppins"/>
                <a:ea typeface="Poppins"/>
                <a:cs typeface="Poppins"/>
                <a:sym typeface="Poppins"/>
              </a:rPr>
              <a:t>P</a:t>
            </a:r>
            <a:r>
              <a:rPr b="1" lang="en" sz="2000">
                <a:latin typeface="Poppins"/>
                <a:ea typeface="Poppins"/>
                <a:cs typeface="Poppins"/>
                <a:sym typeface="Poppins"/>
              </a:rPr>
              <a:t>revention programs should target individuals in their late forties to early fifties</a:t>
            </a:r>
            <a:endParaRPr b="1" sz="2000">
              <a:latin typeface="Poppins"/>
              <a:ea typeface="Poppins"/>
              <a:cs typeface="Poppins"/>
              <a:sym typeface="Poppins"/>
            </a:endParaRPr>
          </a:p>
        </p:txBody>
      </p:sp>
      <p:grpSp>
        <p:nvGrpSpPr>
          <p:cNvPr id="544" name="Google Shape;544;p65"/>
          <p:cNvGrpSpPr/>
          <p:nvPr/>
        </p:nvGrpSpPr>
        <p:grpSpPr>
          <a:xfrm>
            <a:off x="2881219" y="2162178"/>
            <a:ext cx="3381572" cy="270462"/>
            <a:chOff x="308528" y="1555007"/>
            <a:chExt cx="1986589" cy="270489"/>
          </a:xfrm>
        </p:grpSpPr>
        <p:sp>
          <p:nvSpPr>
            <p:cNvPr id="545" name="Google Shape;545;p65"/>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6" name="Google Shape;546;p65"/>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